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59" r:id="rId5"/>
    <p:sldId id="261" r:id="rId6"/>
    <p:sldId id="260" r:id="rId7"/>
    <p:sldId id="263" r:id="rId8"/>
    <p:sldId id="264" r:id="rId9"/>
    <p:sldId id="266" r:id="rId10"/>
    <p:sldId id="267" r:id="rId11"/>
    <p:sldId id="268" r:id="rId12"/>
    <p:sldId id="269" r:id="rId13"/>
    <p:sldId id="26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YAD SADON" initials="ES" lastIdx="1" clrIdx="0">
    <p:extLst>
      <p:ext uri="{19B8F6BF-5375-455C-9EA6-DF929625EA0E}">
        <p15:presenceInfo xmlns:p15="http://schemas.microsoft.com/office/powerpoint/2012/main" userId="db52f489815c01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64" autoAdjust="0"/>
    <p:restoredTop sz="94700"/>
  </p:normalViewPr>
  <p:slideViewPr>
    <p:cSldViewPr snapToGrid="0" snapToObjects="1">
      <p:cViewPr varScale="1">
        <p:scale>
          <a:sx n="91" d="100"/>
          <a:sy n="91" d="100"/>
        </p:scale>
        <p:origin x="6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dfrobot.com/" TargetMode="External"/><Relationship Id="rId7" Type="http://schemas.openxmlformats.org/officeDocument/2006/relationships/image" Target="../media/image24.svg"/><Relationship Id="rId2" Type="http://schemas.openxmlformats.org/officeDocument/2006/relationships/hyperlink" Target="https://www.sciencedirect.com/science/article/abs/pii/S0022437520301262" TargetMode="External"/><Relationship Id="rId1" Type="http://schemas.openxmlformats.org/officeDocument/2006/relationships/hyperlink" Target="http://dronebotworkshop.com/" TargetMode="Externa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hyperlink" Target="http://dronebotworkshop.com/" TargetMode="External"/><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hyperlink" Target="https://www.sciencedirect.com/science/article/abs/pii/S0022437520301262" TargetMode="External"/><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hyperlink" Target="https://www.dfrobot.com/"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18A528-9743-4606-9A32-AE19B2D2713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DA0D5C3-8DDD-4109-A130-C781A0C29E0F}">
      <dgm:prSet/>
      <dgm:spPr/>
      <dgm:t>
        <a:bodyPr/>
        <a:lstStyle/>
        <a:p>
          <a:pPr>
            <a:lnSpc>
              <a:spcPct val="100000"/>
            </a:lnSpc>
            <a:defRPr cap="all"/>
          </a:pPr>
          <a:r>
            <a:rPr lang="en-US" dirty="0">
              <a:hlinkClick xmlns:r="http://schemas.openxmlformats.org/officeDocument/2006/relationships" r:id="rId1"/>
            </a:rPr>
            <a:t>dronebotworkshop.com</a:t>
          </a:r>
          <a:r>
            <a:rPr lang="en-US" dirty="0"/>
            <a:t> – HuskyLens Vision Sensor </a:t>
          </a:r>
        </a:p>
      </dgm:t>
    </dgm:pt>
    <dgm:pt modelId="{4794462C-7B59-4E29-B170-7E6EA1B1A2A4}" type="parTrans" cxnId="{14D5FC94-F488-485F-A8EF-842FEF1965A7}">
      <dgm:prSet/>
      <dgm:spPr/>
      <dgm:t>
        <a:bodyPr/>
        <a:lstStyle/>
        <a:p>
          <a:endParaRPr lang="en-US"/>
        </a:p>
      </dgm:t>
    </dgm:pt>
    <dgm:pt modelId="{83C1D920-CFC5-44E9-95BE-63F352DBACD2}" type="sibTrans" cxnId="{14D5FC94-F488-485F-A8EF-842FEF1965A7}">
      <dgm:prSet/>
      <dgm:spPr/>
      <dgm:t>
        <a:bodyPr/>
        <a:lstStyle/>
        <a:p>
          <a:endParaRPr lang="en-US"/>
        </a:p>
      </dgm:t>
    </dgm:pt>
    <dgm:pt modelId="{5DB840C8-602A-4EF3-83A8-A443F8192EF9}">
      <dgm:prSet/>
      <dgm:spPr/>
      <dgm:t>
        <a:bodyPr/>
        <a:lstStyle/>
        <a:p>
          <a:pPr>
            <a:lnSpc>
              <a:spcPct val="100000"/>
            </a:lnSpc>
            <a:defRPr cap="all"/>
          </a:pPr>
          <a:r>
            <a:rPr lang="en-US" dirty="0">
              <a:hlinkClick xmlns:r="http://schemas.openxmlformats.org/officeDocument/2006/relationships" r:id="rId2"/>
            </a:rPr>
            <a:t>sciencedirect.com</a:t>
          </a:r>
          <a:r>
            <a:rPr lang="en-US" dirty="0"/>
            <a:t> – Issue In Real Time</a:t>
          </a:r>
        </a:p>
      </dgm:t>
    </dgm:pt>
    <dgm:pt modelId="{86564075-35F2-44A2-84E8-949A21B445F4}" type="parTrans" cxnId="{459EBFA1-A95B-41DA-9DBA-7F8800DB2DAD}">
      <dgm:prSet/>
      <dgm:spPr/>
      <dgm:t>
        <a:bodyPr/>
        <a:lstStyle/>
        <a:p>
          <a:endParaRPr lang="en-US"/>
        </a:p>
      </dgm:t>
    </dgm:pt>
    <dgm:pt modelId="{AFF05032-42F9-40E2-BD7A-037E8395C31C}" type="sibTrans" cxnId="{459EBFA1-A95B-41DA-9DBA-7F8800DB2DAD}">
      <dgm:prSet/>
      <dgm:spPr/>
      <dgm:t>
        <a:bodyPr/>
        <a:lstStyle/>
        <a:p>
          <a:endParaRPr lang="en-US"/>
        </a:p>
      </dgm:t>
    </dgm:pt>
    <dgm:pt modelId="{7714B466-0F1D-4864-8100-CFEAE9007034}">
      <dgm:prSet/>
      <dgm:spPr/>
      <dgm:t>
        <a:bodyPr/>
        <a:lstStyle/>
        <a:p>
          <a:pPr>
            <a:lnSpc>
              <a:spcPct val="100000"/>
            </a:lnSpc>
            <a:defRPr cap="all"/>
          </a:pPr>
          <a:r>
            <a:rPr lang="en-US" dirty="0">
              <a:hlinkClick xmlns:r="http://schemas.openxmlformats.org/officeDocument/2006/relationships" r:id="rId3"/>
            </a:rPr>
            <a:t>dfrobot.com</a:t>
          </a:r>
          <a:r>
            <a:rPr lang="en-US" dirty="0"/>
            <a:t> – Manufacture for HuskyLens</a:t>
          </a:r>
        </a:p>
      </dgm:t>
    </dgm:pt>
    <dgm:pt modelId="{2E4F3146-10DF-4DA3-908F-61FB191A0261}" type="parTrans" cxnId="{D5BA1E89-0E02-4445-B3C2-3C20D88B048A}">
      <dgm:prSet/>
      <dgm:spPr/>
      <dgm:t>
        <a:bodyPr/>
        <a:lstStyle/>
        <a:p>
          <a:endParaRPr lang="en-US"/>
        </a:p>
      </dgm:t>
    </dgm:pt>
    <dgm:pt modelId="{484340DE-1F8F-479C-8FD1-002EE3C7D4B7}" type="sibTrans" cxnId="{D5BA1E89-0E02-4445-B3C2-3C20D88B048A}">
      <dgm:prSet/>
      <dgm:spPr/>
      <dgm:t>
        <a:bodyPr/>
        <a:lstStyle/>
        <a:p>
          <a:endParaRPr lang="en-US"/>
        </a:p>
      </dgm:t>
    </dgm:pt>
    <dgm:pt modelId="{2FC072C0-200C-490D-B1CD-6245F5E075F0}" type="pres">
      <dgm:prSet presAssocID="{8818A528-9743-4606-9A32-AE19B2D27135}" presName="root" presStyleCnt="0">
        <dgm:presLayoutVars>
          <dgm:dir/>
          <dgm:resizeHandles val="exact"/>
        </dgm:presLayoutVars>
      </dgm:prSet>
      <dgm:spPr/>
    </dgm:pt>
    <dgm:pt modelId="{019A1763-A974-469F-A6B8-8D7C69C9D35E}" type="pres">
      <dgm:prSet presAssocID="{7DA0D5C3-8DDD-4109-A130-C781A0C29E0F}" presName="compNode" presStyleCnt="0"/>
      <dgm:spPr/>
    </dgm:pt>
    <dgm:pt modelId="{39A62664-5F51-4141-B604-B9C46D920A88}" type="pres">
      <dgm:prSet presAssocID="{7DA0D5C3-8DDD-4109-A130-C781A0C29E0F}" presName="iconBgRect" presStyleLbl="bgShp" presStyleIdx="0" presStyleCnt="3"/>
      <dgm:spPr/>
    </dgm:pt>
    <dgm:pt modelId="{FCAA3E75-52B8-492A-849B-4C6F69E1295F}" type="pres">
      <dgm:prSet presAssocID="{7DA0D5C3-8DDD-4109-A130-C781A0C29E0F}"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amera"/>
        </a:ext>
      </dgm:extLst>
    </dgm:pt>
    <dgm:pt modelId="{E8E42035-A1C1-444A-8D04-69D91AA44A42}" type="pres">
      <dgm:prSet presAssocID="{7DA0D5C3-8DDD-4109-A130-C781A0C29E0F}" presName="spaceRect" presStyleCnt="0"/>
      <dgm:spPr/>
    </dgm:pt>
    <dgm:pt modelId="{EA62FA9A-105D-419B-93D7-77DE3DD70BF5}" type="pres">
      <dgm:prSet presAssocID="{7DA0D5C3-8DDD-4109-A130-C781A0C29E0F}" presName="textRect" presStyleLbl="revTx" presStyleIdx="0" presStyleCnt="3">
        <dgm:presLayoutVars>
          <dgm:chMax val="1"/>
          <dgm:chPref val="1"/>
        </dgm:presLayoutVars>
      </dgm:prSet>
      <dgm:spPr/>
    </dgm:pt>
    <dgm:pt modelId="{08D8A19A-BB01-4DBF-93DB-A90F2BA3D14A}" type="pres">
      <dgm:prSet presAssocID="{83C1D920-CFC5-44E9-95BE-63F352DBACD2}" presName="sibTrans" presStyleCnt="0"/>
      <dgm:spPr/>
    </dgm:pt>
    <dgm:pt modelId="{4A4135BC-13CA-4B12-B6F3-883518A5DE53}" type="pres">
      <dgm:prSet presAssocID="{5DB840C8-602A-4EF3-83A8-A443F8192EF9}" presName="compNode" presStyleCnt="0"/>
      <dgm:spPr/>
    </dgm:pt>
    <dgm:pt modelId="{A9EBDEBC-5884-4ACC-8F5C-4254CC6F8E34}" type="pres">
      <dgm:prSet presAssocID="{5DB840C8-602A-4EF3-83A8-A443F8192EF9}" presName="iconBgRect" presStyleLbl="bgShp" presStyleIdx="1" presStyleCnt="3"/>
      <dgm:spPr/>
    </dgm:pt>
    <dgm:pt modelId="{615176BD-F467-4AF3-B417-A1334D40F5E0}" type="pres">
      <dgm:prSet presAssocID="{5DB840C8-602A-4EF3-83A8-A443F8192EF9}"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arker"/>
        </a:ext>
      </dgm:extLst>
    </dgm:pt>
    <dgm:pt modelId="{22E5094A-ACC9-4C67-8B76-5F6550255943}" type="pres">
      <dgm:prSet presAssocID="{5DB840C8-602A-4EF3-83A8-A443F8192EF9}" presName="spaceRect" presStyleCnt="0"/>
      <dgm:spPr/>
    </dgm:pt>
    <dgm:pt modelId="{CFF7ACEB-0667-4A0B-B769-8481906DABE2}" type="pres">
      <dgm:prSet presAssocID="{5DB840C8-602A-4EF3-83A8-A443F8192EF9}" presName="textRect" presStyleLbl="revTx" presStyleIdx="1" presStyleCnt="3">
        <dgm:presLayoutVars>
          <dgm:chMax val="1"/>
          <dgm:chPref val="1"/>
        </dgm:presLayoutVars>
      </dgm:prSet>
      <dgm:spPr/>
    </dgm:pt>
    <dgm:pt modelId="{D022AD46-76E1-4B9D-8F89-762743E8BB74}" type="pres">
      <dgm:prSet presAssocID="{AFF05032-42F9-40E2-BD7A-037E8395C31C}" presName="sibTrans" presStyleCnt="0"/>
      <dgm:spPr/>
    </dgm:pt>
    <dgm:pt modelId="{82EAFF5F-EAFF-4C9E-801D-5EDB0230D522}" type="pres">
      <dgm:prSet presAssocID="{7714B466-0F1D-4864-8100-CFEAE9007034}" presName="compNode" presStyleCnt="0"/>
      <dgm:spPr/>
    </dgm:pt>
    <dgm:pt modelId="{5FFEB52A-D6E4-4060-8EB5-CEEA07466C38}" type="pres">
      <dgm:prSet presAssocID="{7714B466-0F1D-4864-8100-CFEAE9007034}" presName="iconBgRect" presStyleLbl="bgShp" presStyleIdx="2" presStyleCnt="3"/>
      <dgm:spPr/>
    </dgm:pt>
    <dgm:pt modelId="{E11638C1-AC6A-47EA-80CE-735813CAB99B}" type="pres">
      <dgm:prSet presAssocID="{7714B466-0F1D-4864-8100-CFEAE9007034}"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Factory"/>
        </a:ext>
      </dgm:extLst>
    </dgm:pt>
    <dgm:pt modelId="{DE7C74F9-D3A9-4391-BB58-8F3038131B1C}" type="pres">
      <dgm:prSet presAssocID="{7714B466-0F1D-4864-8100-CFEAE9007034}" presName="spaceRect" presStyleCnt="0"/>
      <dgm:spPr/>
    </dgm:pt>
    <dgm:pt modelId="{A7AD48D0-F86A-4CC1-8C30-BE71D284A097}" type="pres">
      <dgm:prSet presAssocID="{7714B466-0F1D-4864-8100-CFEAE9007034}" presName="textRect" presStyleLbl="revTx" presStyleIdx="2" presStyleCnt="3">
        <dgm:presLayoutVars>
          <dgm:chMax val="1"/>
          <dgm:chPref val="1"/>
        </dgm:presLayoutVars>
      </dgm:prSet>
      <dgm:spPr/>
    </dgm:pt>
  </dgm:ptLst>
  <dgm:cxnLst>
    <dgm:cxn modelId="{39993117-56D6-EB40-8E96-FB535FDCA16D}" type="presOf" srcId="{7714B466-0F1D-4864-8100-CFEAE9007034}" destId="{A7AD48D0-F86A-4CC1-8C30-BE71D284A097}" srcOrd="0" destOrd="0" presId="urn:microsoft.com/office/officeart/2018/5/layout/IconCircleLabelList"/>
    <dgm:cxn modelId="{A177D421-EB07-F249-8607-052FB425967F}" type="presOf" srcId="{5DB840C8-602A-4EF3-83A8-A443F8192EF9}" destId="{CFF7ACEB-0667-4A0B-B769-8481906DABE2}" srcOrd="0" destOrd="0" presId="urn:microsoft.com/office/officeart/2018/5/layout/IconCircleLabelList"/>
    <dgm:cxn modelId="{9C8D9757-CBBD-0345-B84B-2CD3F00E350D}" type="presOf" srcId="{7DA0D5C3-8DDD-4109-A130-C781A0C29E0F}" destId="{EA62FA9A-105D-419B-93D7-77DE3DD70BF5}" srcOrd="0" destOrd="0" presId="urn:microsoft.com/office/officeart/2018/5/layout/IconCircleLabelList"/>
    <dgm:cxn modelId="{FE31906D-8384-8C49-8952-3570487C3F9F}" type="presOf" srcId="{8818A528-9743-4606-9A32-AE19B2D27135}" destId="{2FC072C0-200C-490D-B1CD-6245F5E075F0}" srcOrd="0" destOrd="0" presId="urn:microsoft.com/office/officeart/2018/5/layout/IconCircleLabelList"/>
    <dgm:cxn modelId="{D5BA1E89-0E02-4445-B3C2-3C20D88B048A}" srcId="{8818A528-9743-4606-9A32-AE19B2D27135}" destId="{7714B466-0F1D-4864-8100-CFEAE9007034}" srcOrd="2" destOrd="0" parTransId="{2E4F3146-10DF-4DA3-908F-61FB191A0261}" sibTransId="{484340DE-1F8F-479C-8FD1-002EE3C7D4B7}"/>
    <dgm:cxn modelId="{14D5FC94-F488-485F-A8EF-842FEF1965A7}" srcId="{8818A528-9743-4606-9A32-AE19B2D27135}" destId="{7DA0D5C3-8DDD-4109-A130-C781A0C29E0F}" srcOrd="0" destOrd="0" parTransId="{4794462C-7B59-4E29-B170-7E6EA1B1A2A4}" sibTransId="{83C1D920-CFC5-44E9-95BE-63F352DBACD2}"/>
    <dgm:cxn modelId="{459EBFA1-A95B-41DA-9DBA-7F8800DB2DAD}" srcId="{8818A528-9743-4606-9A32-AE19B2D27135}" destId="{5DB840C8-602A-4EF3-83A8-A443F8192EF9}" srcOrd="1" destOrd="0" parTransId="{86564075-35F2-44A2-84E8-949A21B445F4}" sibTransId="{AFF05032-42F9-40E2-BD7A-037E8395C31C}"/>
    <dgm:cxn modelId="{4BA6B334-5A80-D440-9D3E-E88D09ACCD3D}" type="presParOf" srcId="{2FC072C0-200C-490D-B1CD-6245F5E075F0}" destId="{019A1763-A974-469F-A6B8-8D7C69C9D35E}" srcOrd="0" destOrd="0" presId="urn:microsoft.com/office/officeart/2018/5/layout/IconCircleLabelList"/>
    <dgm:cxn modelId="{912774DD-1DAB-0A41-8634-CA7DEBC28AF6}" type="presParOf" srcId="{019A1763-A974-469F-A6B8-8D7C69C9D35E}" destId="{39A62664-5F51-4141-B604-B9C46D920A88}" srcOrd="0" destOrd="0" presId="urn:microsoft.com/office/officeart/2018/5/layout/IconCircleLabelList"/>
    <dgm:cxn modelId="{4FAA23D4-F647-9F4A-8A64-FDC24C5F4DCA}" type="presParOf" srcId="{019A1763-A974-469F-A6B8-8D7C69C9D35E}" destId="{FCAA3E75-52B8-492A-849B-4C6F69E1295F}" srcOrd="1" destOrd="0" presId="urn:microsoft.com/office/officeart/2018/5/layout/IconCircleLabelList"/>
    <dgm:cxn modelId="{E26A9970-D0ED-1346-940C-99948BE64F4D}" type="presParOf" srcId="{019A1763-A974-469F-A6B8-8D7C69C9D35E}" destId="{E8E42035-A1C1-444A-8D04-69D91AA44A42}" srcOrd="2" destOrd="0" presId="urn:microsoft.com/office/officeart/2018/5/layout/IconCircleLabelList"/>
    <dgm:cxn modelId="{9AAE9AD7-F72C-5742-9A17-6D29247035AC}" type="presParOf" srcId="{019A1763-A974-469F-A6B8-8D7C69C9D35E}" destId="{EA62FA9A-105D-419B-93D7-77DE3DD70BF5}" srcOrd="3" destOrd="0" presId="urn:microsoft.com/office/officeart/2018/5/layout/IconCircleLabelList"/>
    <dgm:cxn modelId="{030A1C1C-36A5-2F45-AFA6-0F7A7CF6995F}" type="presParOf" srcId="{2FC072C0-200C-490D-B1CD-6245F5E075F0}" destId="{08D8A19A-BB01-4DBF-93DB-A90F2BA3D14A}" srcOrd="1" destOrd="0" presId="urn:microsoft.com/office/officeart/2018/5/layout/IconCircleLabelList"/>
    <dgm:cxn modelId="{A436EE2D-F683-5E40-A0FD-8083CD62A33E}" type="presParOf" srcId="{2FC072C0-200C-490D-B1CD-6245F5E075F0}" destId="{4A4135BC-13CA-4B12-B6F3-883518A5DE53}" srcOrd="2" destOrd="0" presId="urn:microsoft.com/office/officeart/2018/5/layout/IconCircleLabelList"/>
    <dgm:cxn modelId="{1A58A014-A625-4646-A1D4-7C8A82E6B705}" type="presParOf" srcId="{4A4135BC-13CA-4B12-B6F3-883518A5DE53}" destId="{A9EBDEBC-5884-4ACC-8F5C-4254CC6F8E34}" srcOrd="0" destOrd="0" presId="urn:microsoft.com/office/officeart/2018/5/layout/IconCircleLabelList"/>
    <dgm:cxn modelId="{486E55F9-685D-5844-9DEB-F3760F4D1C52}" type="presParOf" srcId="{4A4135BC-13CA-4B12-B6F3-883518A5DE53}" destId="{615176BD-F467-4AF3-B417-A1334D40F5E0}" srcOrd="1" destOrd="0" presId="urn:microsoft.com/office/officeart/2018/5/layout/IconCircleLabelList"/>
    <dgm:cxn modelId="{70849ECE-C981-974D-B5C9-66A477176924}" type="presParOf" srcId="{4A4135BC-13CA-4B12-B6F3-883518A5DE53}" destId="{22E5094A-ACC9-4C67-8B76-5F6550255943}" srcOrd="2" destOrd="0" presId="urn:microsoft.com/office/officeart/2018/5/layout/IconCircleLabelList"/>
    <dgm:cxn modelId="{C3F780FF-C570-A749-AF84-F1B74A13E9CB}" type="presParOf" srcId="{4A4135BC-13CA-4B12-B6F3-883518A5DE53}" destId="{CFF7ACEB-0667-4A0B-B769-8481906DABE2}" srcOrd="3" destOrd="0" presId="urn:microsoft.com/office/officeart/2018/5/layout/IconCircleLabelList"/>
    <dgm:cxn modelId="{A60FF142-CA8B-2548-A26F-8A19CC656796}" type="presParOf" srcId="{2FC072C0-200C-490D-B1CD-6245F5E075F0}" destId="{D022AD46-76E1-4B9D-8F89-762743E8BB74}" srcOrd="3" destOrd="0" presId="urn:microsoft.com/office/officeart/2018/5/layout/IconCircleLabelList"/>
    <dgm:cxn modelId="{D039345F-E2C9-0A45-9E84-FEADBCAEDEBC}" type="presParOf" srcId="{2FC072C0-200C-490D-B1CD-6245F5E075F0}" destId="{82EAFF5F-EAFF-4C9E-801D-5EDB0230D522}" srcOrd="4" destOrd="0" presId="urn:microsoft.com/office/officeart/2018/5/layout/IconCircleLabelList"/>
    <dgm:cxn modelId="{44E26A86-264D-B94E-9FA3-E2051A9AF064}" type="presParOf" srcId="{82EAFF5F-EAFF-4C9E-801D-5EDB0230D522}" destId="{5FFEB52A-D6E4-4060-8EB5-CEEA07466C38}" srcOrd="0" destOrd="0" presId="urn:microsoft.com/office/officeart/2018/5/layout/IconCircleLabelList"/>
    <dgm:cxn modelId="{8AFF01A9-FF57-464A-9CC6-BAF5DB033315}" type="presParOf" srcId="{82EAFF5F-EAFF-4C9E-801D-5EDB0230D522}" destId="{E11638C1-AC6A-47EA-80CE-735813CAB99B}" srcOrd="1" destOrd="0" presId="urn:microsoft.com/office/officeart/2018/5/layout/IconCircleLabelList"/>
    <dgm:cxn modelId="{1CDAC131-ACAD-B948-B38A-951948978852}" type="presParOf" srcId="{82EAFF5F-EAFF-4C9E-801D-5EDB0230D522}" destId="{DE7C74F9-D3A9-4391-BB58-8F3038131B1C}" srcOrd="2" destOrd="0" presId="urn:microsoft.com/office/officeart/2018/5/layout/IconCircleLabelList"/>
    <dgm:cxn modelId="{0D5770F0-E437-3344-8DEE-5A2AB6F33E12}" type="presParOf" srcId="{82EAFF5F-EAFF-4C9E-801D-5EDB0230D522}" destId="{A7AD48D0-F86A-4CC1-8C30-BE71D284A09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62664-5F51-4141-B604-B9C46D920A88}">
      <dsp:nvSpPr>
        <dsp:cNvPr id="0" name=""/>
        <dsp:cNvSpPr/>
      </dsp:nvSpPr>
      <dsp:spPr>
        <a:xfrm>
          <a:off x="686474" y="242140"/>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AA3E75-52B8-492A-849B-4C6F69E1295F}">
      <dsp:nvSpPr>
        <dsp:cNvPr id="0" name=""/>
        <dsp:cNvSpPr/>
      </dsp:nvSpPr>
      <dsp:spPr>
        <a:xfrm>
          <a:off x="1110599" y="666265"/>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62FA9A-105D-419B-93D7-77DE3DD70BF5}">
      <dsp:nvSpPr>
        <dsp:cNvPr id="0" name=""/>
        <dsp:cNvSpPr/>
      </dsp:nvSpPr>
      <dsp:spPr>
        <a:xfrm>
          <a:off x="50287"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hlinkClick xmlns:r="http://schemas.openxmlformats.org/officeDocument/2006/relationships" r:id="rId3"/>
            </a:rPr>
            <a:t>dronebotworkshop.com</a:t>
          </a:r>
          <a:r>
            <a:rPr lang="en-US" sz="1900" kern="1200" dirty="0"/>
            <a:t> – HuskyLens Vision Sensor </a:t>
          </a:r>
        </a:p>
      </dsp:txBody>
      <dsp:txXfrm>
        <a:off x="50287" y="2852140"/>
        <a:ext cx="3262500" cy="720000"/>
      </dsp:txXfrm>
    </dsp:sp>
    <dsp:sp modelId="{A9EBDEBC-5884-4ACC-8F5C-4254CC6F8E34}">
      <dsp:nvSpPr>
        <dsp:cNvPr id="0" name=""/>
        <dsp:cNvSpPr/>
      </dsp:nvSpPr>
      <dsp:spPr>
        <a:xfrm>
          <a:off x="4519912" y="242140"/>
          <a:ext cx="1990125" cy="1990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176BD-F467-4AF3-B417-A1334D40F5E0}">
      <dsp:nvSpPr>
        <dsp:cNvPr id="0" name=""/>
        <dsp:cNvSpPr/>
      </dsp:nvSpPr>
      <dsp:spPr>
        <a:xfrm>
          <a:off x="4944037" y="666265"/>
          <a:ext cx="1141875" cy="114187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F7ACEB-0667-4A0B-B769-8481906DABE2}">
      <dsp:nvSpPr>
        <dsp:cNvPr id="0" name=""/>
        <dsp:cNvSpPr/>
      </dsp:nvSpPr>
      <dsp:spPr>
        <a:xfrm>
          <a:off x="3883725"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hlinkClick xmlns:r="http://schemas.openxmlformats.org/officeDocument/2006/relationships" r:id="rId6"/>
            </a:rPr>
            <a:t>sciencedirect.com</a:t>
          </a:r>
          <a:r>
            <a:rPr lang="en-US" sz="1900" kern="1200" dirty="0"/>
            <a:t> – Issue In Real Time</a:t>
          </a:r>
        </a:p>
      </dsp:txBody>
      <dsp:txXfrm>
        <a:off x="3883725" y="2852140"/>
        <a:ext cx="3262500" cy="720000"/>
      </dsp:txXfrm>
    </dsp:sp>
    <dsp:sp modelId="{5FFEB52A-D6E4-4060-8EB5-CEEA07466C38}">
      <dsp:nvSpPr>
        <dsp:cNvPr id="0" name=""/>
        <dsp:cNvSpPr/>
      </dsp:nvSpPr>
      <dsp:spPr>
        <a:xfrm>
          <a:off x="8353350" y="242140"/>
          <a:ext cx="1990125" cy="1990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38C1-AC6A-47EA-80CE-735813CAB99B}">
      <dsp:nvSpPr>
        <dsp:cNvPr id="0" name=""/>
        <dsp:cNvSpPr/>
      </dsp:nvSpPr>
      <dsp:spPr>
        <a:xfrm>
          <a:off x="8777475" y="666265"/>
          <a:ext cx="1141875" cy="11418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AD48D0-F86A-4CC1-8C30-BE71D284A097}">
      <dsp:nvSpPr>
        <dsp:cNvPr id="0" name=""/>
        <dsp:cNvSpPr/>
      </dsp:nvSpPr>
      <dsp:spPr>
        <a:xfrm>
          <a:off x="7717162"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hlinkClick xmlns:r="http://schemas.openxmlformats.org/officeDocument/2006/relationships" r:id="rId9"/>
            </a:rPr>
            <a:t>dfrobot.com</a:t>
          </a:r>
          <a:r>
            <a:rPr lang="en-US" sz="1900" kern="1200" dirty="0"/>
            <a:t> – Manufacture for HuskyLens</a:t>
          </a:r>
        </a:p>
      </dsp:txBody>
      <dsp:txXfrm>
        <a:off x="7717162" y="2852140"/>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0677F-838B-EE40-81E5-DADBD40CDD31}" type="datetimeFigureOut">
              <a:rPr lang="en-US" smtClean="0"/>
              <a:t>9/13/23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7A3E1-807F-6444-B338-03F639FC1599}" type="slidenum">
              <a:rPr lang="en-US" smtClean="0"/>
              <a:t>‹#›</a:t>
            </a:fld>
            <a:endParaRPr lang="en-US"/>
          </a:p>
        </p:txBody>
      </p:sp>
    </p:spTree>
    <p:extLst>
      <p:ext uri="{BB962C8B-B14F-4D97-AF65-F5344CB8AC3E}">
        <p14:creationId xmlns:p14="http://schemas.microsoft.com/office/powerpoint/2010/main" val="1439783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7A3E1-807F-6444-B338-03F639FC1599}" type="slidenum">
              <a:rPr lang="en-US" smtClean="0"/>
              <a:t>2</a:t>
            </a:fld>
            <a:endParaRPr lang="en-US"/>
          </a:p>
        </p:txBody>
      </p:sp>
    </p:spTree>
    <p:extLst>
      <p:ext uri="{BB962C8B-B14F-4D97-AF65-F5344CB8AC3E}">
        <p14:creationId xmlns:p14="http://schemas.microsoft.com/office/powerpoint/2010/main" val="329318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9/13/23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57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39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9/13/23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329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9/13/23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7518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9/13/23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8219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502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5985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5586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9184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9/13/23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2549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9/13/23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927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9/13/23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711626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obot operating a machine">
            <a:extLst>
              <a:ext uri="{FF2B5EF4-FFF2-40B4-BE49-F238E27FC236}">
                <a16:creationId xmlns:a16="http://schemas.microsoft.com/office/drawing/2014/main" id="{6C2194C3-0039-7CCB-0E29-461EC70E0699}"/>
              </a:ext>
            </a:extLst>
          </p:cNvPr>
          <p:cNvPicPr>
            <a:picLocks noChangeAspect="1"/>
          </p:cNvPicPr>
          <p:nvPr/>
        </p:nvPicPr>
        <p:blipFill rotWithShape="1">
          <a:blip r:embed="rId2"/>
          <a:srcRect t="3596" b="2311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6914E7D-7121-64AF-692C-E49C7EC58678}"/>
              </a:ext>
            </a:extLst>
          </p:cNvPr>
          <p:cNvSpPr>
            <a:spLocks noGrp="1"/>
          </p:cNvSpPr>
          <p:nvPr>
            <p:ph type="ctrTitle"/>
          </p:nvPr>
        </p:nvSpPr>
        <p:spPr>
          <a:xfrm>
            <a:off x="7884744" y="1962019"/>
            <a:ext cx="3403426" cy="1030797"/>
          </a:xfrm>
        </p:spPr>
        <p:txBody>
          <a:bodyPr>
            <a:normAutofit fontScale="90000"/>
          </a:bodyPr>
          <a:lstStyle/>
          <a:p>
            <a:r>
              <a:rPr lang="en-US" dirty="0">
                <a:solidFill>
                  <a:schemeClr val="tx1"/>
                </a:solidFill>
              </a:rPr>
              <a:t>WRO AI Self-Driving Robot</a:t>
            </a:r>
          </a:p>
        </p:txBody>
      </p:sp>
      <p:sp>
        <p:nvSpPr>
          <p:cNvPr id="3" name="Subtitle 2">
            <a:extLst>
              <a:ext uri="{FF2B5EF4-FFF2-40B4-BE49-F238E27FC236}">
                <a16:creationId xmlns:a16="http://schemas.microsoft.com/office/drawing/2014/main" id="{8F833C38-4EF4-A650-B70F-8B6BA5909019}"/>
              </a:ext>
            </a:extLst>
          </p:cNvPr>
          <p:cNvSpPr>
            <a:spLocks noGrp="1"/>
          </p:cNvSpPr>
          <p:nvPr>
            <p:ph type="subTitle" idx="1"/>
          </p:nvPr>
        </p:nvSpPr>
        <p:spPr>
          <a:xfrm>
            <a:off x="7884744" y="2988718"/>
            <a:ext cx="3403426" cy="2203486"/>
          </a:xfrm>
        </p:spPr>
        <p:txBody>
          <a:bodyPr>
            <a:noAutofit/>
          </a:bodyPr>
          <a:lstStyle/>
          <a:p>
            <a:r>
              <a:rPr lang="en-US" sz="2000" dirty="0"/>
              <a:t>Presented by: Ameer Abdullah Essa Masmali and Khallad Mohammed Ahmed Madkhali</a:t>
            </a:r>
          </a:p>
          <a:p>
            <a:r>
              <a:rPr lang="en-US" sz="2000" dirty="0"/>
              <a:t>School: Riyadh Jazan International School</a:t>
            </a:r>
          </a:p>
        </p:txBody>
      </p:sp>
    </p:spTree>
    <p:extLst>
      <p:ext uri="{BB962C8B-B14F-4D97-AF65-F5344CB8AC3E}">
        <p14:creationId xmlns:p14="http://schemas.microsoft.com/office/powerpoint/2010/main" val="380236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عنصر نائب للمحتوى 4" descr="A screen shot of a computer code&#10;&#10;Description automatically generated">
            <a:extLst>
              <a:ext uri="{FF2B5EF4-FFF2-40B4-BE49-F238E27FC236}">
                <a16:creationId xmlns:a16="http://schemas.microsoft.com/office/drawing/2014/main" id="{F172B8A4-CE2D-6AEC-708E-B3BE9B4E7585}"/>
              </a:ext>
            </a:extLst>
          </p:cNvPr>
          <p:cNvPicPr>
            <a:picLocks noGrp="1" noChangeAspect="1"/>
          </p:cNvPicPr>
          <p:nvPr>
            <p:ph idx="1"/>
          </p:nvPr>
        </p:nvPicPr>
        <p:blipFill>
          <a:blip r:embed="rId2"/>
          <a:stretch>
            <a:fillRect/>
          </a:stretch>
        </p:blipFill>
        <p:spPr>
          <a:xfrm>
            <a:off x="2025534" y="634550"/>
            <a:ext cx="2866578" cy="5789365"/>
          </a:xfrm>
          <a:prstGeom prst="rect">
            <a:avLst/>
          </a:prstGeom>
        </p:spPr>
      </p:pic>
      <p:sp>
        <p:nvSpPr>
          <p:cNvPr id="16" name="Rectangle 1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عنوان 1">
            <a:extLst>
              <a:ext uri="{FF2B5EF4-FFF2-40B4-BE49-F238E27FC236}">
                <a16:creationId xmlns:a16="http://schemas.microsoft.com/office/drawing/2014/main" id="{71FEA068-0DF4-1467-4128-0F804EF016A8}"/>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sz="2800">
                <a:solidFill>
                  <a:srgbClr val="FFFFFF"/>
                </a:solidFill>
              </a:rPr>
              <a:t>Servo Motor Code</a:t>
            </a:r>
          </a:p>
        </p:txBody>
      </p:sp>
      <p:sp>
        <p:nvSpPr>
          <p:cNvPr id="7" name="مربع نص 6">
            <a:extLst>
              <a:ext uri="{FF2B5EF4-FFF2-40B4-BE49-F238E27FC236}">
                <a16:creationId xmlns:a16="http://schemas.microsoft.com/office/drawing/2014/main" id="{E8EF3310-D1E7-E230-3709-2A165DFF51C6}"/>
              </a:ext>
            </a:extLst>
          </p:cNvPr>
          <p:cNvSpPr txBox="1"/>
          <p:nvPr/>
        </p:nvSpPr>
        <p:spPr>
          <a:xfrm>
            <a:off x="6873606" y="2340864"/>
            <a:ext cx="4597758" cy="3793237"/>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2000" dirty="0">
                <a:solidFill>
                  <a:srgbClr val="FFFFFF"/>
                </a:solidFill>
              </a:rPr>
              <a:t>This code lets the servo motor turn right or left depending on the distance. We need this so that the robot can dodge the red and green blocks and continue its path. </a:t>
            </a:r>
          </a:p>
        </p:txBody>
      </p:sp>
    </p:spTree>
    <p:extLst>
      <p:ext uri="{BB962C8B-B14F-4D97-AF65-F5344CB8AC3E}">
        <p14:creationId xmlns:p14="http://schemas.microsoft.com/office/powerpoint/2010/main" val="163331434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3945-6A72-D7D3-7295-7E873929D8FF}"/>
              </a:ext>
            </a:extLst>
          </p:cNvPr>
          <p:cNvSpPr>
            <a:spLocks noGrp="1"/>
          </p:cNvSpPr>
          <p:nvPr>
            <p:ph type="title"/>
          </p:nvPr>
        </p:nvSpPr>
        <p:spPr/>
        <p:txBody>
          <a:bodyPr/>
          <a:lstStyle/>
          <a:p>
            <a:r>
              <a:rPr lang="en-US" dirty="0"/>
              <a:t>Wiring Diagram </a:t>
            </a:r>
          </a:p>
        </p:txBody>
      </p:sp>
      <p:sp>
        <p:nvSpPr>
          <p:cNvPr id="3" name="Content Placeholder 2">
            <a:extLst>
              <a:ext uri="{FF2B5EF4-FFF2-40B4-BE49-F238E27FC236}">
                <a16:creationId xmlns:a16="http://schemas.microsoft.com/office/drawing/2014/main" id="{321090B0-DA01-FCDA-CA02-86582220BE2A}"/>
              </a:ext>
            </a:extLst>
          </p:cNvPr>
          <p:cNvSpPr>
            <a:spLocks noGrp="1"/>
          </p:cNvSpPr>
          <p:nvPr>
            <p:ph idx="1"/>
          </p:nvPr>
        </p:nvSpPr>
        <p:spPr>
          <a:xfrm>
            <a:off x="581193" y="2340864"/>
            <a:ext cx="2963516" cy="3440958"/>
          </a:xfrm>
        </p:spPr>
        <p:txBody>
          <a:bodyPr>
            <a:normAutofit/>
          </a:bodyPr>
          <a:lstStyle/>
          <a:p>
            <a:r>
              <a:rPr lang="en-US" sz="2000" dirty="0"/>
              <a:t>Wiring for each components.</a:t>
            </a:r>
          </a:p>
        </p:txBody>
      </p:sp>
      <p:pic>
        <p:nvPicPr>
          <p:cNvPr id="7" name="Picture 6">
            <a:extLst>
              <a:ext uri="{FF2B5EF4-FFF2-40B4-BE49-F238E27FC236}">
                <a16:creationId xmlns:a16="http://schemas.microsoft.com/office/drawing/2014/main" id="{CA9BB566-252D-F3F0-7433-AD40BAD7CDB5}"/>
              </a:ext>
            </a:extLst>
          </p:cNvPr>
          <p:cNvPicPr>
            <a:picLocks noChangeAspect="1"/>
          </p:cNvPicPr>
          <p:nvPr/>
        </p:nvPicPr>
        <p:blipFill>
          <a:blip r:embed="rId2"/>
          <a:stretch>
            <a:fillRect/>
          </a:stretch>
        </p:blipFill>
        <p:spPr>
          <a:xfrm>
            <a:off x="6781459" y="689595"/>
            <a:ext cx="3909724" cy="2882641"/>
          </a:xfrm>
          <a:prstGeom prst="rect">
            <a:avLst/>
          </a:prstGeom>
        </p:spPr>
      </p:pic>
      <p:pic>
        <p:nvPicPr>
          <p:cNvPr id="9" name="Picture 8">
            <a:extLst>
              <a:ext uri="{FF2B5EF4-FFF2-40B4-BE49-F238E27FC236}">
                <a16:creationId xmlns:a16="http://schemas.microsoft.com/office/drawing/2014/main" id="{F3D03EA9-D15A-CF8C-515D-15081E9B1BEC}"/>
              </a:ext>
            </a:extLst>
          </p:cNvPr>
          <p:cNvPicPr>
            <a:picLocks noChangeAspect="1"/>
          </p:cNvPicPr>
          <p:nvPr/>
        </p:nvPicPr>
        <p:blipFill>
          <a:blip r:embed="rId3"/>
          <a:stretch>
            <a:fillRect/>
          </a:stretch>
        </p:blipFill>
        <p:spPr>
          <a:xfrm>
            <a:off x="8423248" y="4122654"/>
            <a:ext cx="2710403" cy="2550720"/>
          </a:xfrm>
          <a:prstGeom prst="rect">
            <a:avLst/>
          </a:prstGeom>
        </p:spPr>
      </p:pic>
      <p:pic>
        <p:nvPicPr>
          <p:cNvPr id="11" name="Picture 10">
            <a:extLst>
              <a:ext uri="{FF2B5EF4-FFF2-40B4-BE49-F238E27FC236}">
                <a16:creationId xmlns:a16="http://schemas.microsoft.com/office/drawing/2014/main" id="{1BE86E43-BE27-CE80-321E-FA102CCD011C}"/>
              </a:ext>
            </a:extLst>
          </p:cNvPr>
          <p:cNvPicPr>
            <a:picLocks noChangeAspect="1"/>
          </p:cNvPicPr>
          <p:nvPr/>
        </p:nvPicPr>
        <p:blipFill>
          <a:blip r:embed="rId4"/>
          <a:stretch>
            <a:fillRect/>
          </a:stretch>
        </p:blipFill>
        <p:spPr>
          <a:xfrm>
            <a:off x="3380964" y="4061343"/>
            <a:ext cx="3552604" cy="2489783"/>
          </a:xfrm>
          <a:prstGeom prst="rect">
            <a:avLst/>
          </a:prstGeom>
        </p:spPr>
      </p:pic>
      <p:sp>
        <p:nvSpPr>
          <p:cNvPr id="12" name="TextBox 11">
            <a:extLst>
              <a:ext uri="{FF2B5EF4-FFF2-40B4-BE49-F238E27FC236}">
                <a16:creationId xmlns:a16="http://schemas.microsoft.com/office/drawing/2014/main" id="{2BDE2A60-26C8-3D71-FDCF-2B7DA2984E62}"/>
              </a:ext>
            </a:extLst>
          </p:cNvPr>
          <p:cNvSpPr txBox="1"/>
          <p:nvPr/>
        </p:nvSpPr>
        <p:spPr>
          <a:xfrm>
            <a:off x="4459459" y="1188859"/>
            <a:ext cx="2715064" cy="707886"/>
          </a:xfrm>
          <a:prstGeom prst="rect">
            <a:avLst/>
          </a:prstGeom>
          <a:noFill/>
        </p:spPr>
        <p:txBody>
          <a:bodyPr wrap="square" rtlCol="0">
            <a:spAutoFit/>
          </a:bodyPr>
          <a:lstStyle/>
          <a:p>
            <a:r>
              <a:rPr lang="en-US" sz="2000" dirty="0"/>
              <a:t>Wiring diagram for obstacle avoiding.</a:t>
            </a:r>
          </a:p>
        </p:txBody>
      </p:sp>
      <p:sp>
        <p:nvSpPr>
          <p:cNvPr id="13" name="TextBox 12">
            <a:extLst>
              <a:ext uri="{FF2B5EF4-FFF2-40B4-BE49-F238E27FC236}">
                <a16:creationId xmlns:a16="http://schemas.microsoft.com/office/drawing/2014/main" id="{82F4D47A-C363-0764-6A40-6145465A2751}"/>
              </a:ext>
            </a:extLst>
          </p:cNvPr>
          <p:cNvSpPr txBox="1"/>
          <p:nvPr/>
        </p:nvSpPr>
        <p:spPr>
          <a:xfrm>
            <a:off x="3718023" y="3323283"/>
            <a:ext cx="3094893" cy="707886"/>
          </a:xfrm>
          <a:prstGeom prst="rect">
            <a:avLst/>
          </a:prstGeom>
          <a:noFill/>
        </p:spPr>
        <p:txBody>
          <a:bodyPr wrap="square" rtlCol="0">
            <a:spAutoFit/>
          </a:bodyPr>
          <a:lstStyle/>
          <a:p>
            <a:r>
              <a:rPr lang="en-US" sz="2000" dirty="0"/>
              <a:t>Wiring diagram for driving and steering control.</a:t>
            </a:r>
          </a:p>
        </p:txBody>
      </p:sp>
      <p:sp>
        <p:nvSpPr>
          <p:cNvPr id="14" name="TextBox 13">
            <a:extLst>
              <a:ext uri="{FF2B5EF4-FFF2-40B4-BE49-F238E27FC236}">
                <a16:creationId xmlns:a16="http://schemas.microsoft.com/office/drawing/2014/main" id="{91FE2D1A-BACC-5F62-1EAD-F61230C81446}"/>
              </a:ext>
            </a:extLst>
          </p:cNvPr>
          <p:cNvSpPr txBox="1"/>
          <p:nvPr/>
        </p:nvSpPr>
        <p:spPr>
          <a:xfrm>
            <a:off x="8607631" y="3358565"/>
            <a:ext cx="2503218" cy="707886"/>
          </a:xfrm>
          <a:prstGeom prst="rect">
            <a:avLst/>
          </a:prstGeom>
          <a:noFill/>
        </p:spPr>
        <p:txBody>
          <a:bodyPr wrap="square" rtlCol="0">
            <a:spAutoFit/>
          </a:bodyPr>
          <a:lstStyle/>
          <a:p>
            <a:r>
              <a:rPr lang="en-US" sz="2000" dirty="0"/>
              <a:t>Mechanical parts and steering mechanism.</a:t>
            </a:r>
          </a:p>
        </p:txBody>
      </p:sp>
    </p:spTree>
    <p:extLst>
      <p:ext uri="{BB962C8B-B14F-4D97-AF65-F5344CB8AC3E}">
        <p14:creationId xmlns:p14="http://schemas.microsoft.com/office/powerpoint/2010/main" val="79786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B786-A94A-3B50-991D-5776635617BC}"/>
              </a:ext>
            </a:extLst>
          </p:cNvPr>
          <p:cNvSpPr>
            <a:spLocks noGrp="1"/>
          </p:cNvSpPr>
          <p:nvPr>
            <p:ph type="title"/>
          </p:nvPr>
        </p:nvSpPr>
        <p:spPr/>
        <p:txBody>
          <a:bodyPr/>
          <a:lstStyle/>
          <a:p>
            <a:r>
              <a:rPr lang="en-US" dirty="0"/>
              <a:t>HuskyLens Wiring Diagram </a:t>
            </a:r>
          </a:p>
        </p:txBody>
      </p:sp>
      <p:sp>
        <p:nvSpPr>
          <p:cNvPr id="3" name="Content Placeholder 2">
            <a:extLst>
              <a:ext uri="{FF2B5EF4-FFF2-40B4-BE49-F238E27FC236}">
                <a16:creationId xmlns:a16="http://schemas.microsoft.com/office/drawing/2014/main" id="{F9D1FD15-C86B-E39C-7E49-3AFB4A6FBA59}"/>
              </a:ext>
            </a:extLst>
          </p:cNvPr>
          <p:cNvSpPr>
            <a:spLocks noGrp="1"/>
          </p:cNvSpPr>
          <p:nvPr>
            <p:ph idx="1"/>
          </p:nvPr>
        </p:nvSpPr>
        <p:spPr>
          <a:xfrm>
            <a:off x="581192" y="2340864"/>
            <a:ext cx="3596913" cy="3634486"/>
          </a:xfrm>
        </p:spPr>
        <p:txBody>
          <a:bodyPr/>
          <a:lstStyle/>
          <a:p>
            <a:r>
              <a:rPr lang="en-US" dirty="0"/>
              <a:t>HuskyLens Arduino Hookup – I2C Mode</a:t>
            </a:r>
          </a:p>
          <a:p>
            <a:r>
              <a:rPr lang="en-US" dirty="0"/>
              <a:t>You can also use the HuskyLens in I2C mode. To do this, you’ll need to change your wiring slightly.</a:t>
            </a:r>
          </a:p>
          <a:p>
            <a:endParaRPr lang="en-US" dirty="0"/>
          </a:p>
        </p:txBody>
      </p:sp>
      <p:pic>
        <p:nvPicPr>
          <p:cNvPr id="4" name="Picture 3">
            <a:extLst>
              <a:ext uri="{FF2B5EF4-FFF2-40B4-BE49-F238E27FC236}">
                <a16:creationId xmlns:a16="http://schemas.microsoft.com/office/drawing/2014/main" id="{B843ECAD-BE62-1541-7885-C9C928C18F3E}"/>
              </a:ext>
            </a:extLst>
          </p:cNvPr>
          <p:cNvPicPr>
            <a:picLocks noChangeAspect="1"/>
          </p:cNvPicPr>
          <p:nvPr/>
        </p:nvPicPr>
        <p:blipFill>
          <a:blip r:embed="rId2"/>
          <a:stretch>
            <a:fillRect/>
          </a:stretch>
        </p:blipFill>
        <p:spPr>
          <a:xfrm>
            <a:off x="4598807" y="2031099"/>
            <a:ext cx="7012000" cy="3944251"/>
          </a:xfrm>
          <a:prstGeom prst="rect">
            <a:avLst/>
          </a:prstGeom>
        </p:spPr>
      </p:pic>
    </p:spTree>
    <p:extLst>
      <p:ext uri="{BB962C8B-B14F-4D97-AF65-F5344CB8AC3E}">
        <p14:creationId xmlns:p14="http://schemas.microsoft.com/office/powerpoint/2010/main" val="4146457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111" name="Rectangle 80">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112" name="Rectangle 82">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85" name="Rectangle 84">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useBgFill="1">
        <p:nvSpPr>
          <p:cNvPr id="87" name="Rectangle 86">
            <a:extLst>
              <a:ext uri="{FF2B5EF4-FFF2-40B4-BE49-F238E27FC236}">
                <a16:creationId xmlns:a16="http://schemas.microsoft.com/office/drawing/2014/main" id="{2AC6288F-FE2A-4353-860C-6860269AE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D2D133B-4604-4185-977F-37D1C437C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91" name="Rectangle 90">
            <a:extLst>
              <a:ext uri="{FF2B5EF4-FFF2-40B4-BE49-F238E27FC236}">
                <a16:creationId xmlns:a16="http://schemas.microsoft.com/office/drawing/2014/main" id="{A893E885-2B16-4FB3-BC10-338DA6EA9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93" name="Rectangle 92">
            <a:extLst>
              <a:ext uri="{FF2B5EF4-FFF2-40B4-BE49-F238E27FC236}">
                <a16:creationId xmlns:a16="http://schemas.microsoft.com/office/drawing/2014/main" id="{31C30DD2-672C-49E8-8762-0D921ED6E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pic>
        <p:nvPicPr>
          <p:cNvPr id="5" name="telegram-cloud-document-1-5172807612860728123.mp4">
            <a:hlinkClick r:id="" action="ppaction://media"/>
            <a:extLst>
              <a:ext uri="{FF2B5EF4-FFF2-40B4-BE49-F238E27FC236}">
                <a16:creationId xmlns:a16="http://schemas.microsoft.com/office/drawing/2014/main" id="{1DCB396C-3261-1F46-B8B8-FA59ECE6C04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3060" y="974332"/>
            <a:ext cx="2877680" cy="5093240"/>
          </a:xfrm>
          <a:prstGeom prst="rect">
            <a:avLst/>
          </a:prstGeom>
        </p:spPr>
      </p:pic>
      <p:sp>
        <p:nvSpPr>
          <p:cNvPr id="95" name="Rectangle 94">
            <a:extLst>
              <a:ext uri="{FF2B5EF4-FFF2-40B4-BE49-F238E27FC236}">
                <a16:creationId xmlns:a16="http://schemas.microsoft.com/office/drawing/2014/main" id="{525C5F8D-6106-45E4-B2A4-E672C20B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1"/>
            <a:ext cx="3695019" cy="5749463"/>
          </a:xfrm>
          <a:prstGeom prst="rect">
            <a:avLst/>
          </a:prstGeom>
          <a:noFill/>
          <a:ln w="1905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telegram-cloud-document-1-5172807612860728122.mp4">
            <a:hlinkClick r:id="" action="ppaction://media"/>
            <a:extLst>
              <a:ext uri="{FF2B5EF4-FFF2-40B4-BE49-F238E27FC236}">
                <a16:creationId xmlns:a16="http://schemas.microsoft.com/office/drawing/2014/main" id="{AEF153E0-1EA4-606F-24E8-3D3AA59DD38D}"/>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7"/>
          <a:stretch>
            <a:fillRect/>
          </a:stretch>
        </p:blipFill>
        <p:spPr>
          <a:xfrm>
            <a:off x="4650197" y="972059"/>
            <a:ext cx="2883748" cy="5103979"/>
          </a:xfrm>
          <a:prstGeom prst="rect">
            <a:avLst/>
          </a:prstGeom>
        </p:spPr>
      </p:pic>
      <p:sp>
        <p:nvSpPr>
          <p:cNvPr id="97" name="Rectangle 96">
            <a:extLst>
              <a:ext uri="{FF2B5EF4-FFF2-40B4-BE49-F238E27FC236}">
                <a16:creationId xmlns:a16="http://schemas.microsoft.com/office/drawing/2014/main" id="{C6EC051B-4762-43F2-A6AF-CAA9F7DEC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714" y="638829"/>
            <a:ext cx="3695019" cy="5749463"/>
          </a:xfrm>
          <a:prstGeom prst="rect">
            <a:avLst/>
          </a:prstGeom>
          <a:noFill/>
          <a:ln w="1905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63A5554-2BD9-445F-9CFF-557DD07AF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40" y="638175"/>
            <a:ext cx="3696153"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2" name="Title 1">
            <a:extLst>
              <a:ext uri="{FF2B5EF4-FFF2-40B4-BE49-F238E27FC236}">
                <a16:creationId xmlns:a16="http://schemas.microsoft.com/office/drawing/2014/main" id="{F7C7B6C4-BAD3-9643-6350-76B5CAF9043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Short Videos</a:t>
            </a:r>
          </a:p>
        </p:txBody>
      </p:sp>
    </p:spTree>
    <p:extLst>
      <p:ext uri="{BB962C8B-B14F-4D97-AF65-F5344CB8AC3E}">
        <p14:creationId xmlns:p14="http://schemas.microsoft.com/office/powerpoint/2010/main" val="38410204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622D462-2D97-69D3-0579-0E294AAEC80D}"/>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Reference</a:t>
            </a:r>
          </a:p>
        </p:txBody>
      </p:sp>
      <p:sp>
        <p:nvSpPr>
          <p:cNvPr id="29" name="Rectangle 2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81C851B-E245-11EC-1C4F-2F66343026FC}"/>
              </a:ext>
            </a:extLst>
          </p:cNvPr>
          <p:cNvGraphicFramePr>
            <a:graphicFrameLocks noGrp="1"/>
          </p:cNvGraphicFramePr>
          <p:nvPr>
            <p:ph idx="1"/>
            <p:extLst>
              <p:ext uri="{D42A27DB-BD31-4B8C-83A1-F6EECF244321}">
                <p14:modId xmlns:p14="http://schemas.microsoft.com/office/powerpoint/2010/main" val="390675924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773728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clamation mark on a yellow background">
            <a:extLst>
              <a:ext uri="{FF2B5EF4-FFF2-40B4-BE49-F238E27FC236}">
                <a16:creationId xmlns:a16="http://schemas.microsoft.com/office/drawing/2014/main" id="{C80198A2-2170-92E0-66A0-EDCE1363DA3C}"/>
              </a:ext>
            </a:extLst>
          </p:cNvPr>
          <p:cNvPicPr>
            <a:picLocks noChangeAspect="1"/>
          </p:cNvPicPr>
          <p:nvPr/>
        </p:nvPicPr>
        <p:blipFill rotWithShape="1">
          <a:blip r:embed="rId3">
            <a:alphaModFix amt="40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4BC50764-25DD-FC0A-79E8-3729FB0A9CD7}"/>
              </a:ext>
            </a:extLst>
          </p:cNvPr>
          <p:cNvSpPr>
            <a:spLocks noGrp="1"/>
          </p:cNvSpPr>
          <p:nvPr>
            <p:ph type="title"/>
          </p:nvPr>
        </p:nvSpPr>
        <p:spPr>
          <a:xfrm>
            <a:off x="1023870" y="702156"/>
            <a:ext cx="10144260" cy="1013800"/>
          </a:xfrm>
        </p:spPr>
        <p:txBody>
          <a:bodyPr>
            <a:normAutofit/>
          </a:bodyPr>
          <a:lstStyle/>
          <a:p>
            <a:r>
              <a:rPr lang="en-US" dirty="0">
                <a:solidFill>
                  <a:schemeClr val="tx1"/>
                </a:solidFill>
              </a:rPr>
              <a:t>The Issue In Real-Time</a:t>
            </a:r>
          </a:p>
        </p:txBody>
      </p:sp>
      <p:sp>
        <p:nvSpPr>
          <p:cNvPr id="3" name="Content Placeholder 2">
            <a:extLst>
              <a:ext uri="{FF2B5EF4-FFF2-40B4-BE49-F238E27FC236}">
                <a16:creationId xmlns:a16="http://schemas.microsoft.com/office/drawing/2014/main" id="{B1A5D493-94B7-BB03-AA33-C2757DF8B25C}"/>
              </a:ext>
            </a:extLst>
          </p:cNvPr>
          <p:cNvSpPr>
            <a:spLocks noGrp="1"/>
          </p:cNvSpPr>
          <p:nvPr>
            <p:ph idx="1"/>
          </p:nvPr>
        </p:nvSpPr>
        <p:spPr>
          <a:xfrm>
            <a:off x="965199" y="2180496"/>
            <a:ext cx="10261602" cy="3678303"/>
          </a:xfrm>
        </p:spPr>
        <p:txBody>
          <a:bodyPr>
            <a:normAutofit/>
          </a:bodyPr>
          <a:lstStyle/>
          <a:p>
            <a:r>
              <a:rPr lang="en-US" dirty="0"/>
              <a:t>Robots today have some serious issues that can and need to be solved.</a:t>
            </a:r>
          </a:p>
          <a:p>
            <a:pPr marL="457200" indent="-457200">
              <a:buFont typeface="+mj-lt"/>
              <a:buAutoNum type="arabicPeriod"/>
            </a:pPr>
            <a:r>
              <a:rPr lang="en-US" dirty="0"/>
              <a:t>Human Error and Safety</a:t>
            </a:r>
          </a:p>
          <a:p>
            <a:pPr marL="594000" lvl="2" indent="0">
              <a:buNone/>
            </a:pPr>
            <a:r>
              <a:rPr lang="en-US" sz="1800" dirty="0"/>
              <a:t>Human error is a leading cause to accidents on the road. With self-driving cars, we aim to reduce accidents significantly by minimizing or eliminating the role of human drivers.</a:t>
            </a:r>
            <a:endParaRPr lang="en-US" dirty="0"/>
          </a:p>
          <a:p>
            <a:pPr marL="457200" indent="-457200">
              <a:buFont typeface="+mj-lt"/>
              <a:buAutoNum type="arabicPeriod"/>
            </a:pPr>
            <a:r>
              <a:rPr lang="en-US" dirty="0"/>
              <a:t>Environmental Impact</a:t>
            </a:r>
          </a:p>
          <a:p>
            <a:pPr marL="324000" lvl="1" indent="0">
              <a:buNone/>
            </a:pPr>
            <a:r>
              <a:rPr lang="en-US" sz="1800" dirty="0"/>
              <a:t>Cars have always given off pollution. Self-driving cars have the potential to reduce greenhouse gas emissions by reducing traffic congestion, optimizing driving patterns, and promoting the adoption of electric and alternative fuel vehicles.</a:t>
            </a:r>
          </a:p>
        </p:txBody>
      </p:sp>
    </p:spTree>
    <p:extLst>
      <p:ext uri="{BB962C8B-B14F-4D97-AF65-F5344CB8AC3E}">
        <p14:creationId xmlns:p14="http://schemas.microsoft.com/office/powerpoint/2010/main" val="928909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541204-B666-420C-9DF1-C06950D2F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CED8A-33E3-1100-5F44-DE29617FD718}"/>
              </a:ext>
            </a:extLst>
          </p:cNvPr>
          <p:cNvSpPr>
            <a:spLocks noGrp="1"/>
          </p:cNvSpPr>
          <p:nvPr>
            <p:ph type="title"/>
          </p:nvPr>
        </p:nvSpPr>
        <p:spPr>
          <a:xfrm>
            <a:off x="581192" y="702155"/>
            <a:ext cx="3424138" cy="848797"/>
          </a:xfrm>
        </p:spPr>
        <p:txBody>
          <a:bodyPr>
            <a:normAutofit/>
          </a:bodyPr>
          <a:lstStyle/>
          <a:p>
            <a:r>
              <a:rPr lang="en-US" dirty="0"/>
              <a:t>Our Mission</a:t>
            </a:r>
          </a:p>
        </p:txBody>
      </p:sp>
      <p:sp>
        <p:nvSpPr>
          <p:cNvPr id="22" name="Rectangle 21">
            <a:extLst>
              <a:ext uri="{FF2B5EF4-FFF2-40B4-BE49-F238E27FC236}">
                <a16:creationId xmlns:a16="http://schemas.microsoft.com/office/drawing/2014/main" id="{0C0E6C8D-508A-44F8-BB9B-7911B0118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24" name="Rectangle 23">
            <a:extLst>
              <a:ext uri="{FF2B5EF4-FFF2-40B4-BE49-F238E27FC236}">
                <a16:creationId xmlns:a16="http://schemas.microsoft.com/office/drawing/2014/main" id="{C84847AE-0FEA-43E8-8AA1-4169A6FDB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28" name="Rectangle 25">
            <a:extLst>
              <a:ext uri="{FF2B5EF4-FFF2-40B4-BE49-F238E27FC236}">
                <a16:creationId xmlns:a16="http://schemas.microsoft.com/office/drawing/2014/main" id="{C487790A-E9D7-438A-90BB-9361BEF1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3" name="Content Placeholder 2">
            <a:extLst>
              <a:ext uri="{FF2B5EF4-FFF2-40B4-BE49-F238E27FC236}">
                <a16:creationId xmlns:a16="http://schemas.microsoft.com/office/drawing/2014/main" id="{1F7AA08A-9EE4-E4CC-848C-0D682E55ADE1}"/>
              </a:ext>
            </a:extLst>
          </p:cNvPr>
          <p:cNvSpPr>
            <a:spLocks noGrp="1"/>
          </p:cNvSpPr>
          <p:nvPr>
            <p:ph idx="1"/>
          </p:nvPr>
        </p:nvSpPr>
        <p:spPr>
          <a:xfrm>
            <a:off x="581192" y="1858975"/>
            <a:ext cx="3424138" cy="4545381"/>
          </a:xfrm>
        </p:spPr>
        <p:txBody>
          <a:bodyPr>
            <a:normAutofit fontScale="85000" lnSpcReduction="20000"/>
          </a:bodyPr>
          <a:lstStyle/>
          <a:p>
            <a:r>
              <a:rPr lang="en-US" sz="2400" dirty="0"/>
              <a:t>As students, we envision our self-driving robot to as perfect as possible. For this, we have key goals for our robot.</a:t>
            </a:r>
          </a:p>
          <a:p>
            <a:pPr marL="0" indent="0">
              <a:buNone/>
            </a:pPr>
            <a:r>
              <a:rPr lang="en-US" sz="2400" dirty="0"/>
              <a:t>	Safe Operation</a:t>
            </a:r>
          </a:p>
          <a:p>
            <a:pPr marL="324000" lvl="1" indent="0">
              <a:buNone/>
            </a:pPr>
            <a:r>
              <a:rPr lang="en-US" sz="2200" dirty="0"/>
              <a:t>The mission of a self-driving robot is to operate safely and the risk of accidents or collisions.</a:t>
            </a:r>
          </a:p>
          <a:p>
            <a:pPr marL="324000" lvl="1" indent="0">
              <a:buNone/>
            </a:pPr>
            <a:r>
              <a:rPr kumimoji="0" lang="en-US" sz="2400" b="0" i="0" u="none" strike="noStrike" kern="1200" cap="none" spc="0" normalizeH="0" baseline="0" noProof="0" dirty="0">
                <a:ln>
                  <a:noFill/>
                </a:ln>
                <a:solidFill>
                  <a:srgbClr val="000000">
                    <a:lumMod val="75000"/>
                    <a:lumOff val="25000"/>
                  </a:srgbClr>
                </a:solidFill>
                <a:effectLst/>
                <a:uLnTx/>
                <a:uFillTx/>
                <a:latin typeface="Tw Cen MT" panose="020B0502020104020203"/>
                <a:ea typeface="+mn-ea"/>
                <a:cs typeface="+mn-cs"/>
              </a:rPr>
              <a:t>	Efficient Navigation</a:t>
            </a:r>
            <a:endParaRPr lang="en-US" sz="2200" dirty="0"/>
          </a:p>
          <a:p>
            <a:pPr marL="324000" lvl="1" indent="0">
              <a:buNone/>
            </a:pPr>
            <a:r>
              <a:rPr lang="en-US" sz="2200" dirty="0"/>
              <a:t>Self-driving cars aim to navigate efficiently from one location to another.</a:t>
            </a:r>
          </a:p>
          <a:p>
            <a:pPr marL="324000" lvl="1" indent="0">
              <a:buNone/>
            </a:pPr>
            <a:endParaRPr lang="en-US" sz="2200" b="1" dirty="0"/>
          </a:p>
        </p:txBody>
      </p:sp>
      <p:pic>
        <p:nvPicPr>
          <p:cNvPr id="8" name="Picture 7" descr="A toy car on wheels&#10;&#10;Description automatically generated">
            <a:extLst>
              <a:ext uri="{FF2B5EF4-FFF2-40B4-BE49-F238E27FC236}">
                <a16:creationId xmlns:a16="http://schemas.microsoft.com/office/drawing/2014/main" id="{0863ACBE-366E-6EE3-7F95-20CDBF55216E}"/>
              </a:ext>
            </a:extLst>
          </p:cNvPr>
          <p:cNvPicPr>
            <a:picLocks noChangeAspect="1"/>
          </p:cNvPicPr>
          <p:nvPr/>
        </p:nvPicPr>
        <p:blipFill rotWithShape="1">
          <a:blip r:embed="rId2"/>
          <a:srcRect l="13805" r="325" b="2"/>
          <a:stretch/>
        </p:blipFill>
        <p:spPr>
          <a:xfrm>
            <a:off x="4246850" y="641102"/>
            <a:ext cx="3702877" cy="5749462"/>
          </a:xfrm>
          <a:prstGeom prst="rect">
            <a:avLst/>
          </a:prstGeom>
        </p:spPr>
      </p:pic>
      <p:pic>
        <p:nvPicPr>
          <p:cNvPr id="4" name="Content Placeholder 7">
            <a:extLst>
              <a:ext uri="{FF2B5EF4-FFF2-40B4-BE49-F238E27FC236}">
                <a16:creationId xmlns:a16="http://schemas.microsoft.com/office/drawing/2014/main" id="{E3CF1ECD-B9D3-9B6D-1790-1938F4252F79}"/>
              </a:ext>
            </a:extLst>
          </p:cNvPr>
          <p:cNvPicPr>
            <a:picLocks noChangeAspect="1"/>
          </p:cNvPicPr>
          <p:nvPr/>
        </p:nvPicPr>
        <p:blipFill rotWithShape="1">
          <a:blip r:embed="rId3"/>
          <a:srcRect t="26352" r="1" b="18107"/>
          <a:stretch/>
        </p:blipFill>
        <p:spPr bwMode="auto">
          <a:xfrm>
            <a:off x="8042589" y="641102"/>
            <a:ext cx="3702877" cy="2742178"/>
          </a:xfrm>
          <a:prstGeom prst="rect">
            <a:avLst/>
          </a:prstGeom>
          <a:extLst>
            <a:ext uri="{909E8E84-426E-40DD-AFC4-6F175D3DCCD1}">
              <a14:hiddenFill xmlns:a14="http://schemas.microsoft.com/office/drawing/2010/main">
                <a:solidFill>
                  <a:srgbClr val="FFFFFF"/>
                </a:solidFill>
              </a14:hiddenFill>
            </a:ext>
          </a:extLst>
        </p:spPr>
      </p:pic>
      <p:pic>
        <p:nvPicPr>
          <p:cNvPr id="6" name="Picture 5" descr="A robot on a white surface&#10;&#10;Description automatically generated">
            <a:extLst>
              <a:ext uri="{FF2B5EF4-FFF2-40B4-BE49-F238E27FC236}">
                <a16:creationId xmlns:a16="http://schemas.microsoft.com/office/drawing/2014/main" id="{E1FF44F4-E511-BA82-ADAC-9669A74D3519}"/>
              </a:ext>
            </a:extLst>
          </p:cNvPr>
          <p:cNvPicPr>
            <a:picLocks noChangeAspect="1"/>
          </p:cNvPicPr>
          <p:nvPr/>
        </p:nvPicPr>
        <p:blipFill rotWithShape="1">
          <a:blip r:embed="rId4"/>
          <a:srcRect t="11969" r="1" b="28921"/>
          <a:stretch/>
        </p:blipFill>
        <p:spPr>
          <a:xfrm>
            <a:off x="8042146" y="3472185"/>
            <a:ext cx="3702877" cy="2918379"/>
          </a:xfrm>
          <a:prstGeom prst="rect">
            <a:avLst/>
          </a:prstGeom>
        </p:spPr>
      </p:pic>
    </p:spTree>
    <p:extLst>
      <p:ext uri="{BB962C8B-B14F-4D97-AF65-F5344CB8AC3E}">
        <p14:creationId xmlns:p14="http://schemas.microsoft.com/office/powerpoint/2010/main" val="3145088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652C51D-36E3-8290-0916-7C054E82FFE3}"/>
              </a:ext>
            </a:extLst>
          </p:cNvPr>
          <p:cNvSpPr>
            <a:spLocks noGrp="1"/>
          </p:cNvSpPr>
          <p:nvPr>
            <p:ph type="title"/>
          </p:nvPr>
        </p:nvSpPr>
        <p:spPr>
          <a:xfrm>
            <a:off x="6966184" y="938022"/>
            <a:ext cx="4389261" cy="1188720"/>
          </a:xfrm>
        </p:spPr>
        <p:txBody>
          <a:bodyPr>
            <a:normAutofit/>
          </a:bodyPr>
          <a:lstStyle/>
          <a:p>
            <a:pPr defTabSz="457200" rtl="0" eaLnBrk="1" latinLnBrk="0" hangingPunct="1">
              <a:spcBef>
                <a:spcPct val="0"/>
              </a:spcBef>
              <a:buNone/>
            </a:pPr>
            <a:r>
              <a:rPr lang="en-US" dirty="0"/>
              <a:t>Strategy</a:t>
            </a:r>
          </a:p>
        </p:txBody>
      </p:sp>
      <p:sp>
        <p:nvSpPr>
          <p:cNvPr id="3" name="Content Placeholder 2">
            <a:extLst>
              <a:ext uri="{FF2B5EF4-FFF2-40B4-BE49-F238E27FC236}">
                <a16:creationId xmlns:a16="http://schemas.microsoft.com/office/drawing/2014/main" id="{3EF075F8-43D2-5B6E-3CED-9F3C2FA4EADE}"/>
              </a:ext>
            </a:extLst>
          </p:cNvPr>
          <p:cNvSpPr>
            <a:spLocks noGrp="1"/>
          </p:cNvSpPr>
          <p:nvPr>
            <p:ph idx="1"/>
          </p:nvPr>
        </p:nvSpPr>
        <p:spPr>
          <a:xfrm>
            <a:off x="6966184" y="2340865"/>
            <a:ext cx="4389262" cy="3788474"/>
          </a:xfrm>
        </p:spPr>
        <p:txBody>
          <a:bodyPr>
            <a:normAutofit/>
          </a:bodyPr>
          <a:lstStyle/>
          <a:p>
            <a:r>
              <a:rPr lang="en-US" sz="2400" dirty="0"/>
              <a:t>Our robot is a self-driving car. The robot is powered by AI using HuskyLens. The robot stays on the right side of the wall. We’re using color recognition so that the robot can detect the green, red and blue blocks scattered around the map.</a:t>
            </a:r>
          </a:p>
        </p:txBody>
      </p:sp>
      <p:pic>
        <p:nvPicPr>
          <p:cNvPr id="5" name="Picture 4" descr="A computer screen shot of a computer game&#10;&#10;Description automatically generated">
            <a:extLst>
              <a:ext uri="{FF2B5EF4-FFF2-40B4-BE49-F238E27FC236}">
                <a16:creationId xmlns:a16="http://schemas.microsoft.com/office/drawing/2014/main" id="{9850BBBA-69B1-AF74-A74F-809A26E9786A}"/>
              </a:ext>
            </a:extLst>
          </p:cNvPr>
          <p:cNvPicPr>
            <a:picLocks noChangeAspect="1"/>
          </p:cNvPicPr>
          <p:nvPr/>
        </p:nvPicPr>
        <p:blipFill>
          <a:blip r:embed="rId2"/>
          <a:stretch>
            <a:fillRect/>
          </a:stretch>
        </p:blipFill>
        <p:spPr>
          <a:xfrm>
            <a:off x="699263" y="740201"/>
            <a:ext cx="3049908" cy="2986201"/>
          </a:xfrm>
          <a:prstGeom prst="rect">
            <a:avLst/>
          </a:prstGeom>
        </p:spPr>
      </p:pic>
      <p:pic>
        <p:nvPicPr>
          <p:cNvPr id="7" name="Picture 6" descr="A blue and orange square with a car and arrows&#10;&#10;Description automatically generated with medium confidence">
            <a:extLst>
              <a:ext uri="{FF2B5EF4-FFF2-40B4-BE49-F238E27FC236}">
                <a16:creationId xmlns:a16="http://schemas.microsoft.com/office/drawing/2014/main" id="{69F2126D-1D62-F86C-FF72-797EE62CA10A}"/>
              </a:ext>
            </a:extLst>
          </p:cNvPr>
          <p:cNvPicPr>
            <a:picLocks noChangeAspect="1"/>
          </p:cNvPicPr>
          <p:nvPr/>
        </p:nvPicPr>
        <p:blipFill>
          <a:blip r:embed="rId3"/>
          <a:stretch>
            <a:fillRect/>
          </a:stretch>
        </p:blipFill>
        <p:spPr>
          <a:xfrm>
            <a:off x="3057953" y="3726402"/>
            <a:ext cx="3038047" cy="3038047"/>
          </a:xfrm>
          <a:prstGeom prst="rect">
            <a:avLst/>
          </a:prstGeom>
        </p:spPr>
      </p:pic>
    </p:spTree>
    <p:extLst>
      <p:ext uri="{BB962C8B-B14F-4D97-AF65-F5344CB8AC3E}">
        <p14:creationId xmlns:p14="http://schemas.microsoft.com/office/powerpoint/2010/main" val="97592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B5C58-3ECC-DD35-DC8D-9EA6E34EA24D}"/>
              </a:ext>
            </a:extLst>
          </p:cNvPr>
          <p:cNvSpPr>
            <a:spLocks noGrp="1"/>
          </p:cNvSpPr>
          <p:nvPr>
            <p:ph type="title"/>
          </p:nvPr>
        </p:nvSpPr>
        <p:spPr>
          <a:xfrm>
            <a:off x="581192" y="1125000"/>
            <a:ext cx="4076149" cy="816342"/>
          </a:xfrm>
        </p:spPr>
        <p:txBody>
          <a:bodyPr anchor="ctr">
            <a:normAutofit/>
          </a:bodyPr>
          <a:lstStyle/>
          <a:p>
            <a:r>
              <a:rPr lang="en-US" sz="4000" dirty="0">
                <a:solidFill>
                  <a:schemeClr val="accent1"/>
                </a:solidFill>
              </a:rPr>
              <a:t>HuskyLens</a:t>
            </a:r>
          </a:p>
        </p:txBody>
      </p:sp>
      <p:sp>
        <p:nvSpPr>
          <p:cNvPr id="14"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ar-SA"/>
          </a:p>
        </p:txBody>
      </p:sp>
      <p:sp>
        <p:nvSpPr>
          <p:cNvPr id="3" name="Content Placeholder 2">
            <a:extLst>
              <a:ext uri="{FF2B5EF4-FFF2-40B4-BE49-F238E27FC236}">
                <a16:creationId xmlns:a16="http://schemas.microsoft.com/office/drawing/2014/main" id="{A8DE7801-9E20-CA16-4C64-EB40A819F1C9}"/>
              </a:ext>
            </a:extLst>
          </p:cNvPr>
          <p:cNvSpPr>
            <a:spLocks noGrp="1"/>
          </p:cNvSpPr>
          <p:nvPr>
            <p:ph idx="1"/>
          </p:nvPr>
        </p:nvSpPr>
        <p:spPr>
          <a:xfrm>
            <a:off x="5117586" y="1124998"/>
            <a:ext cx="6143248" cy="5500885"/>
          </a:xfrm>
        </p:spPr>
        <p:txBody>
          <a:bodyPr>
            <a:normAutofit fontScale="92500" lnSpcReduction="20000"/>
          </a:bodyPr>
          <a:lstStyle/>
          <a:p>
            <a:r>
              <a:rPr lang="en-US" sz="2400" dirty="0"/>
              <a:t>As you already know, we have three different colors that the lens detects. The colors consist of blue, red, and green. The blue color is a blue line on the track. The red and green colors are blocks on the track that are used as obstacles to indicate where the robot needs to go. The HuskyLens is a camera sensor that helps the robot find its destination using the blocks and line. Each block has a different role for the HuskyLens camera sensor.</a:t>
            </a:r>
          </a:p>
          <a:p>
            <a:pPr marL="0" indent="0">
              <a:buNone/>
            </a:pPr>
            <a:r>
              <a:rPr lang="en-US" sz="2400" dirty="0"/>
              <a:t>	Blue line: The robot uses this block to count each lap that it completes.</a:t>
            </a:r>
          </a:p>
          <a:p>
            <a:pPr marL="0" indent="0">
              <a:buNone/>
            </a:pPr>
            <a:r>
              <a:rPr lang="en-US" sz="2400" dirty="0"/>
              <a:t>	Red block: The red block indicates the robot to turn and move right.</a:t>
            </a:r>
          </a:p>
          <a:p>
            <a:pPr marL="0" indent="0">
              <a:buNone/>
            </a:pPr>
            <a:r>
              <a:rPr lang="en-US" sz="2400" dirty="0"/>
              <a:t>	Green block: The green block indicates the robot to turn and move left.</a:t>
            </a:r>
          </a:p>
        </p:txBody>
      </p:sp>
      <p:pic>
        <p:nvPicPr>
          <p:cNvPr id="5" name="Picture 4">
            <a:extLst>
              <a:ext uri="{FF2B5EF4-FFF2-40B4-BE49-F238E27FC236}">
                <a16:creationId xmlns:a16="http://schemas.microsoft.com/office/drawing/2014/main" id="{156925D5-8C40-6EE9-3AB5-F26939CF1A69}"/>
              </a:ext>
            </a:extLst>
          </p:cNvPr>
          <p:cNvPicPr>
            <a:picLocks noChangeAspect="1"/>
          </p:cNvPicPr>
          <p:nvPr/>
        </p:nvPicPr>
        <p:blipFill>
          <a:blip r:embed="rId2"/>
          <a:stretch>
            <a:fillRect/>
          </a:stretch>
        </p:blipFill>
        <p:spPr>
          <a:xfrm>
            <a:off x="455673" y="2514145"/>
            <a:ext cx="4607878" cy="2591931"/>
          </a:xfrm>
          <a:prstGeom prst="rect">
            <a:avLst/>
          </a:prstGeom>
        </p:spPr>
      </p:pic>
    </p:spTree>
    <p:extLst>
      <p:ext uri="{BB962C8B-B14F-4D97-AF65-F5344CB8AC3E}">
        <p14:creationId xmlns:p14="http://schemas.microsoft.com/office/powerpoint/2010/main" val="21114423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7F8AB77-B172-9F83-373D-D2B9A9666EC4}"/>
              </a:ext>
            </a:extLst>
          </p:cNvPr>
          <p:cNvSpPr>
            <a:spLocks noGrp="1"/>
          </p:cNvSpPr>
          <p:nvPr>
            <p:ph type="title"/>
          </p:nvPr>
        </p:nvSpPr>
        <p:spPr>
          <a:xfrm>
            <a:off x="8013433" y="702156"/>
            <a:ext cx="3568661" cy="1188720"/>
          </a:xfrm>
        </p:spPr>
        <p:txBody>
          <a:bodyPr>
            <a:normAutofit/>
          </a:bodyPr>
          <a:lstStyle/>
          <a:p>
            <a:r>
              <a:rPr lang="en-US"/>
              <a:t>Effect On The World</a:t>
            </a:r>
          </a:p>
        </p:txBody>
      </p:sp>
      <p:pic>
        <p:nvPicPr>
          <p:cNvPr id="22" name="Picture 12" descr="Light bulb on yellow background with sketched light beams and cord">
            <a:extLst>
              <a:ext uri="{FF2B5EF4-FFF2-40B4-BE49-F238E27FC236}">
                <a16:creationId xmlns:a16="http://schemas.microsoft.com/office/drawing/2014/main" id="{B523CED0-7769-85C5-68FF-85B5B96CFFA8}"/>
              </a:ext>
            </a:extLst>
          </p:cNvPr>
          <p:cNvPicPr>
            <a:picLocks noChangeAspect="1"/>
          </p:cNvPicPr>
          <p:nvPr/>
        </p:nvPicPr>
        <p:blipFill rotWithShape="1">
          <a:blip r:embed="rId2"/>
          <a:srcRect l="32405"/>
          <a:stretch/>
        </p:blipFill>
        <p:spPr>
          <a:xfrm>
            <a:off x="20" y="10"/>
            <a:ext cx="7537685" cy="6857990"/>
          </a:xfrm>
          <a:prstGeom prst="rect">
            <a:avLst/>
          </a:prstGeom>
        </p:spPr>
      </p:pic>
      <p:sp>
        <p:nvSpPr>
          <p:cNvPr id="23" name="Rectangle 1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8E23CED-FB2E-DB33-A9B2-7914811BC5B0}"/>
              </a:ext>
            </a:extLst>
          </p:cNvPr>
          <p:cNvSpPr>
            <a:spLocks noGrp="1"/>
          </p:cNvSpPr>
          <p:nvPr>
            <p:ph idx="1"/>
          </p:nvPr>
        </p:nvSpPr>
        <p:spPr>
          <a:xfrm>
            <a:off x="8013433" y="2340864"/>
            <a:ext cx="3568661" cy="3634486"/>
          </a:xfrm>
        </p:spPr>
        <p:txBody>
          <a:bodyPr>
            <a:normAutofit/>
          </a:bodyPr>
          <a:lstStyle/>
          <a:p>
            <a:r>
              <a:rPr lang="en-US"/>
              <a:t>Our project can improve  the future of the way we do things. With the first small steps into this vision, we believe our project can simplify jobs and execute tasks without error.</a:t>
            </a:r>
          </a:p>
        </p:txBody>
      </p:sp>
    </p:spTree>
    <p:extLst>
      <p:ext uri="{BB962C8B-B14F-4D97-AF65-F5344CB8AC3E}">
        <p14:creationId xmlns:p14="http://schemas.microsoft.com/office/powerpoint/2010/main" val="187801737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05D316C-8509-E80C-D752-01DC963373C6}"/>
              </a:ext>
            </a:extLst>
          </p:cNvPr>
          <p:cNvSpPr>
            <a:spLocks noGrp="1"/>
          </p:cNvSpPr>
          <p:nvPr>
            <p:ph type="title"/>
          </p:nvPr>
        </p:nvSpPr>
        <p:spPr/>
        <p:txBody>
          <a:bodyPr/>
          <a:lstStyle/>
          <a:p>
            <a:r>
              <a:rPr lang="en-US" dirty="0"/>
              <a:t>The Algorithm</a:t>
            </a:r>
            <a:endParaRPr lang="ar-SA" dirty="0"/>
          </a:p>
        </p:txBody>
      </p:sp>
      <p:pic>
        <p:nvPicPr>
          <p:cNvPr id="9" name="عنصر نائب للمحتوى 8">
            <a:extLst>
              <a:ext uri="{FF2B5EF4-FFF2-40B4-BE49-F238E27FC236}">
                <a16:creationId xmlns:a16="http://schemas.microsoft.com/office/drawing/2014/main" id="{01843660-3EFE-59B9-6FE7-BA72F2F5F6B7}"/>
              </a:ext>
            </a:extLst>
          </p:cNvPr>
          <p:cNvPicPr>
            <a:picLocks noGrp="1" noChangeAspect="1"/>
          </p:cNvPicPr>
          <p:nvPr>
            <p:ph idx="1"/>
          </p:nvPr>
        </p:nvPicPr>
        <p:blipFill>
          <a:blip r:embed="rId2"/>
          <a:stretch>
            <a:fillRect/>
          </a:stretch>
        </p:blipFill>
        <p:spPr>
          <a:xfrm>
            <a:off x="-1" y="1827491"/>
            <a:ext cx="6970449" cy="4379461"/>
          </a:xfrm>
        </p:spPr>
      </p:pic>
      <p:sp>
        <p:nvSpPr>
          <p:cNvPr id="11" name="مربع نص 10">
            <a:extLst>
              <a:ext uri="{FF2B5EF4-FFF2-40B4-BE49-F238E27FC236}">
                <a16:creationId xmlns:a16="http://schemas.microsoft.com/office/drawing/2014/main" id="{ED27F354-8964-DAA6-F988-8560D85F6AFA}"/>
              </a:ext>
            </a:extLst>
          </p:cNvPr>
          <p:cNvSpPr txBox="1"/>
          <p:nvPr/>
        </p:nvSpPr>
        <p:spPr>
          <a:xfrm>
            <a:off x="1915886" y="3467686"/>
            <a:ext cx="4180114" cy="2246769"/>
          </a:xfrm>
          <a:prstGeom prst="rect">
            <a:avLst/>
          </a:prstGeom>
          <a:noFill/>
        </p:spPr>
        <p:txBody>
          <a:bodyPr wrap="square" rtlCol="1">
            <a:spAutoFit/>
          </a:bodyPr>
          <a:lstStyle/>
          <a:p>
            <a:r>
              <a:rPr lang="en-US" sz="2000" dirty="0"/>
              <a:t>In this part, we are working to install libraries for the code. First HuskyLens library and then Servo motors. There is a pin connection between motors, ultrasonic sensors, HuskyLens, motor driver, and the controller board Arduino Uno.</a:t>
            </a:r>
            <a:endParaRPr lang="ar-SA" sz="2000" dirty="0"/>
          </a:p>
        </p:txBody>
      </p:sp>
      <p:pic>
        <p:nvPicPr>
          <p:cNvPr id="16" name="صورة 15">
            <a:extLst>
              <a:ext uri="{FF2B5EF4-FFF2-40B4-BE49-F238E27FC236}">
                <a16:creationId xmlns:a16="http://schemas.microsoft.com/office/drawing/2014/main" id="{EC3D56AD-59EC-4206-808D-5AEBB0D246F2}"/>
              </a:ext>
            </a:extLst>
          </p:cNvPr>
          <p:cNvPicPr>
            <a:picLocks noChangeAspect="1"/>
          </p:cNvPicPr>
          <p:nvPr/>
        </p:nvPicPr>
        <p:blipFill>
          <a:blip r:embed="rId3"/>
          <a:stretch>
            <a:fillRect/>
          </a:stretch>
        </p:blipFill>
        <p:spPr>
          <a:xfrm>
            <a:off x="6281667" y="1890876"/>
            <a:ext cx="5910333" cy="4379461"/>
          </a:xfrm>
          <a:prstGeom prst="rect">
            <a:avLst/>
          </a:prstGeom>
        </p:spPr>
      </p:pic>
      <p:sp>
        <p:nvSpPr>
          <p:cNvPr id="14" name="مربع نص 13">
            <a:extLst>
              <a:ext uri="{FF2B5EF4-FFF2-40B4-BE49-F238E27FC236}">
                <a16:creationId xmlns:a16="http://schemas.microsoft.com/office/drawing/2014/main" id="{E2580BAC-CDD8-4DCC-BD9E-09E5BA91F8A9}"/>
              </a:ext>
            </a:extLst>
          </p:cNvPr>
          <p:cNvSpPr txBox="1"/>
          <p:nvPr/>
        </p:nvSpPr>
        <p:spPr>
          <a:xfrm>
            <a:off x="9338108" y="3190687"/>
            <a:ext cx="2586037" cy="2554545"/>
          </a:xfrm>
          <a:prstGeom prst="rect">
            <a:avLst/>
          </a:prstGeom>
          <a:noFill/>
        </p:spPr>
        <p:txBody>
          <a:bodyPr wrap="square" rtlCol="1">
            <a:spAutoFit/>
          </a:bodyPr>
          <a:lstStyle/>
          <a:p>
            <a:r>
              <a:rPr lang="en-US" sz="2000" dirty="0"/>
              <a:t>In this part, we are using artificial intelligence to train the model using the HuskyLens camera, to train the camera to learn and differentiate the colors.</a:t>
            </a:r>
            <a:endParaRPr lang="ar-SA" sz="2000" dirty="0"/>
          </a:p>
        </p:txBody>
      </p:sp>
    </p:spTree>
    <p:extLst>
      <p:ext uri="{BB962C8B-B14F-4D97-AF65-F5344CB8AC3E}">
        <p14:creationId xmlns:p14="http://schemas.microsoft.com/office/powerpoint/2010/main" val="3653863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عنوان 1">
            <a:extLst>
              <a:ext uri="{FF2B5EF4-FFF2-40B4-BE49-F238E27FC236}">
                <a16:creationId xmlns:a16="http://schemas.microsoft.com/office/drawing/2014/main" id="{4BD6FC17-5615-1D5D-705D-D58A82EF7FDA}"/>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a:solidFill>
                  <a:srgbClr val="FFFFFF"/>
                </a:solidFill>
              </a:rPr>
              <a:t>Void Function</a:t>
            </a:r>
          </a:p>
        </p:txBody>
      </p:sp>
      <p:sp>
        <p:nvSpPr>
          <p:cNvPr id="6" name="مربع نص 5">
            <a:extLst>
              <a:ext uri="{FF2B5EF4-FFF2-40B4-BE49-F238E27FC236}">
                <a16:creationId xmlns:a16="http://schemas.microsoft.com/office/drawing/2014/main" id="{570AEFC9-3092-25F9-F147-65CB7A8BD748}"/>
              </a:ext>
            </a:extLst>
          </p:cNvPr>
          <p:cNvSpPr txBox="1"/>
          <p:nvPr/>
        </p:nvSpPr>
        <p:spPr>
          <a:xfrm>
            <a:off x="601255" y="2177142"/>
            <a:ext cx="3409782" cy="3823607"/>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rgbClr val="FFFFFF"/>
                </a:solidFill>
              </a:rPr>
              <a:t>The obstacle avoidance function is what we use to prevent the robot from making accidents.</a:t>
            </a:r>
          </a:p>
        </p:txBody>
      </p:sp>
      <p:pic>
        <p:nvPicPr>
          <p:cNvPr id="5" name="عنصر نائب للمحتوى 4" descr="A screen shot of a computer program&#10;&#10;Description automatically generated">
            <a:extLst>
              <a:ext uri="{FF2B5EF4-FFF2-40B4-BE49-F238E27FC236}">
                <a16:creationId xmlns:a16="http://schemas.microsoft.com/office/drawing/2014/main" id="{459AF2D2-9E8B-E943-0C90-F5C2F31BEDBB}"/>
              </a:ext>
            </a:extLst>
          </p:cNvPr>
          <p:cNvPicPr>
            <a:picLocks noGrp="1" noChangeAspect="1"/>
          </p:cNvPicPr>
          <p:nvPr>
            <p:ph idx="1"/>
          </p:nvPr>
        </p:nvPicPr>
        <p:blipFill>
          <a:blip r:embed="rId2"/>
          <a:stretch>
            <a:fillRect/>
          </a:stretch>
        </p:blipFill>
        <p:spPr>
          <a:xfrm>
            <a:off x="5545199" y="936141"/>
            <a:ext cx="4925567" cy="4968305"/>
          </a:xfrm>
          <a:prstGeom prst="rect">
            <a:avLst/>
          </a:prstGeom>
        </p:spPr>
      </p:pic>
    </p:spTree>
    <p:extLst>
      <p:ext uri="{BB962C8B-B14F-4D97-AF65-F5344CB8AC3E}">
        <p14:creationId xmlns:p14="http://schemas.microsoft.com/office/powerpoint/2010/main" val="350727841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6AAFF8A-BE43-E671-A494-2BCEA2EC045F}"/>
              </a:ext>
            </a:extLst>
          </p:cNvPr>
          <p:cNvSpPr>
            <a:spLocks noGrp="1"/>
          </p:cNvSpPr>
          <p:nvPr>
            <p:ph type="title"/>
          </p:nvPr>
        </p:nvSpPr>
        <p:spPr/>
        <p:txBody>
          <a:bodyPr/>
          <a:lstStyle/>
          <a:p>
            <a:r>
              <a:rPr lang="en-US" dirty="0"/>
              <a:t>Lab Function</a:t>
            </a:r>
            <a:endParaRPr lang="ar-SA" dirty="0"/>
          </a:p>
        </p:txBody>
      </p:sp>
      <p:pic>
        <p:nvPicPr>
          <p:cNvPr id="5" name="عنصر نائب للمحتوى 4">
            <a:extLst>
              <a:ext uri="{FF2B5EF4-FFF2-40B4-BE49-F238E27FC236}">
                <a16:creationId xmlns:a16="http://schemas.microsoft.com/office/drawing/2014/main" id="{C6B301F3-E2E2-3414-6DB9-29AABD5B3B22}"/>
              </a:ext>
            </a:extLst>
          </p:cNvPr>
          <p:cNvPicPr>
            <a:picLocks noGrp="1" noChangeAspect="1"/>
          </p:cNvPicPr>
          <p:nvPr>
            <p:ph idx="1"/>
          </p:nvPr>
        </p:nvPicPr>
        <p:blipFill>
          <a:blip r:embed="rId2"/>
          <a:stretch>
            <a:fillRect/>
          </a:stretch>
        </p:blipFill>
        <p:spPr>
          <a:xfrm>
            <a:off x="517043" y="2304666"/>
            <a:ext cx="11570437" cy="4023377"/>
          </a:xfrm>
        </p:spPr>
      </p:pic>
      <p:sp>
        <p:nvSpPr>
          <p:cNvPr id="6" name="مربع نص 5">
            <a:extLst>
              <a:ext uri="{FF2B5EF4-FFF2-40B4-BE49-F238E27FC236}">
                <a16:creationId xmlns:a16="http://schemas.microsoft.com/office/drawing/2014/main" id="{6DEAA273-4B4D-1D4E-8816-D063051BC952}"/>
              </a:ext>
            </a:extLst>
          </p:cNvPr>
          <p:cNvSpPr txBox="1"/>
          <p:nvPr/>
        </p:nvSpPr>
        <p:spPr>
          <a:xfrm>
            <a:off x="4265995" y="1100558"/>
            <a:ext cx="3568700" cy="2031325"/>
          </a:xfrm>
          <a:prstGeom prst="rect">
            <a:avLst/>
          </a:prstGeom>
          <a:noFill/>
        </p:spPr>
        <p:txBody>
          <a:bodyPr wrap="square" rtlCol="1">
            <a:spAutoFit/>
          </a:bodyPr>
          <a:lstStyle/>
          <a:p>
            <a:r>
              <a:rPr lang="en-US" dirty="0"/>
              <a:t>In the first lap, the Robot takes three laps around the track for each round. It follows the right wall, and for each round it counts four blue lines to complete a lap. So, in total, the robot counts twelve blue lines for three laps in the first round.</a:t>
            </a:r>
            <a:endParaRPr lang="ar-SA" dirty="0"/>
          </a:p>
        </p:txBody>
      </p:sp>
      <p:sp>
        <p:nvSpPr>
          <p:cNvPr id="7" name="مربع نص 6">
            <a:extLst>
              <a:ext uri="{FF2B5EF4-FFF2-40B4-BE49-F238E27FC236}">
                <a16:creationId xmlns:a16="http://schemas.microsoft.com/office/drawing/2014/main" id="{503BE944-DA43-52DE-41E9-8C8C238F008C}"/>
              </a:ext>
            </a:extLst>
          </p:cNvPr>
          <p:cNvSpPr txBox="1"/>
          <p:nvPr/>
        </p:nvSpPr>
        <p:spPr>
          <a:xfrm>
            <a:off x="7961312" y="1115946"/>
            <a:ext cx="3359715" cy="3693319"/>
          </a:xfrm>
          <a:prstGeom prst="rect">
            <a:avLst/>
          </a:prstGeom>
          <a:noFill/>
        </p:spPr>
        <p:txBody>
          <a:bodyPr wrap="square" rtlCol="1">
            <a:spAutoFit/>
          </a:bodyPr>
          <a:lstStyle/>
          <a:p>
            <a:r>
              <a:rPr lang="en-US" dirty="0"/>
              <a:t>In the second round, the concept will be similar the first round. We will add red and green blocks to the track. The robot will start on the right side of the track. While completing three laps, the robot will use the HuskyLens camera sensor to detect and identify the red and green blocks using color recognition depending on AI. The red blocks indicate the robot to go right, and the green blocks indicate the robot to go left.</a:t>
            </a:r>
            <a:endParaRPr lang="ar-SA" dirty="0"/>
          </a:p>
        </p:txBody>
      </p:sp>
    </p:spTree>
    <p:extLst>
      <p:ext uri="{BB962C8B-B14F-4D97-AF65-F5344CB8AC3E}">
        <p14:creationId xmlns:p14="http://schemas.microsoft.com/office/powerpoint/2010/main" val="3717880219"/>
      </p:ext>
    </p:extLst>
  </p:cSld>
  <p:clrMapOvr>
    <a:masterClrMapping/>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243341"/>
      </a:dk2>
      <a:lt2>
        <a:srgbClr val="E8E4E2"/>
      </a:lt2>
      <a:accent1>
        <a:srgbClr val="24ADE3"/>
      </a:accent1>
      <a:accent2>
        <a:srgbClr val="39B4A3"/>
      </a:accent2>
      <a:accent3>
        <a:srgbClr val="6F95ED"/>
      </a:accent3>
      <a:accent4>
        <a:srgbClr val="5B4FEA"/>
      </a:accent4>
      <a:accent5>
        <a:srgbClr val="AD6FED"/>
      </a:accent5>
      <a:accent6>
        <a:srgbClr val="DC4FEA"/>
      </a:accent6>
      <a:hlink>
        <a:srgbClr val="AA7561"/>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5378</TotalTime>
  <Words>769</Words>
  <Application>Microsoft Macintosh PowerPoint</Application>
  <PresentationFormat>Widescreen</PresentationFormat>
  <Paragraphs>48</Paragraphs>
  <Slides>14</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Gill Sans MT</vt:lpstr>
      <vt:lpstr>Tw Cen MT</vt:lpstr>
      <vt:lpstr>Wingdings 2</vt:lpstr>
      <vt:lpstr>DividendVTI</vt:lpstr>
      <vt:lpstr>WRO AI Self-Driving Robot</vt:lpstr>
      <vt:lpstr>The Issue In Real-Time</vt:lpstr>
      <vt:lpstr>Our Mission</vt:lpstr>
      <vt:lpstr>Strategy</vt:lpstr>
      <vt:lpstr>HuskyLens</vt:lpstr>
      <vt:lpstr>Effect On The World</vt:lpstr>
      <vt:lpstr>The Algorithm</vt:lpstr>
      <vt:lpstr>Void Function</vt:lpstr>
      <vt:lpstr>Lab Function</vt:lpstr>
      <vt:lpstr>Servo Motor Code</vt:lpstr>
      <vt:lpstr>Wiring Diagram </vt:lpstr>
      <vt:lpstr>HuskyLens Wiring Diagram </vt:lpstr>
      <vt:lpstr>Short Videos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WRO Self Driving Robot</dc:title>
  <dc:creator>Sultanah Masmali</dc:creator>
  <cp:lastModifiedBy>Sultanah Masmali</cp:lastModifiedBy>
  <cp:revision>24</cp:revision>
  <dcterms:created xsi:type="dcterms:W3CDTF">2023-09-03T17:34:13Z</dcterms:created>
  <dcterms:modified xsi:type="dcterms:W3CDTF">2023-09-14T11:48:42Z</dcterms:modified>
</cp:coreProperties>
</file>